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74" r:id="rId14"/>
    <p:sldId id="275" r:id="rId15"/>
    <p:sldId id="267" r:id="rId16"/>
    <p:sldId id="268" r:id="rId17"/>
    <p:sldId id="269" r:id="rId18"/>
    <p:sldId id="270" r:id="rId19"/>
    <p:sldId id="271" r:id="rId20"/>
    <p:sldId id="272" r:id="rId21"/>
    <p:sldId id="281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6357" autoAdjust="0"/>
  </p:normalViewPr>
  <p:slideViewPr>
    <p:cSldViewPr snapToGrid="0" snapToObjects="1">
      <p:cViewPr varScale="1">
        <p:scale>
          <a:sx n="91" d="100"/>
          <a:sy n="91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en/changelog/4x.html#4.17.1" TargetMode="External"/><Relationship Id="rId2" Type="http://schemas.openxmlformats.org/officeDocument/2006/relationships/hyperlink" Target="http://expressj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918DB7-2166-B246-AFBA-EF0D284DF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5843" y="1982450"/>
            <a:ext cx="67665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800" b="1" i="0" dirty="0">
                <a:solidFill>
                  <a:srgbClr val="FFC000"/>
                </a:solidFill>
                <a:effectLst/>
                <a:latin typeface="+mj-lt"/>
              </a:rPr>
              <a:t>Introduction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C85EF9-C823-40FE-ABCE-AB5DB65D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Node.JS</a:t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6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9A0D52B-BC66-BB4A-9DC0-2851D15BA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913" y="1495983"/>
            <a:ext cx="7467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FontTx/>
              <a:buNone/>
            </a:pPr>
            <a:r>
              <a:rPr lang="en-US" altLang="en-US" sz="2400" dirty="0"/>
              <a:t>● Web application</a:t>
            </a:r>
          </a:p>
          <a:p>
            <a:pPr>
              <a:buFontTx/>
              <a:buNone/>
            </a:pPr>
            <a:r>
              <a:rPr lang="en-US" altLang="en-US" sz="2400" dirty="0"/>
              <a:t>● </a:t>
            </a:r>
            <a:r>
              <a:rPr lang="en-US" altLang="en-US" sz="2400" dirty="0" err="1"/>
              <a:t>Websocket</a:t>
            </a:r>
            <a:r>
              <a:rPr lang="en-US" altLang="en-US" sz="2400" dirty="0"/>
              <a:t> server</a:t>
            </a:r>
          </a:p>
          <a:p>
            <a:pPr>
              <a:buFontTx/>
              <a:buNone/>
            </a:pPr>
            <a:r>
              <a:rPr lang="en-US" altLang="en-US" sz="2400" dirty="0"/>
              <a:t>● Ad server</a:t>
            </a:r>
          </a:p>
          <a:p>
            <a:pPr>
              <a:buFontTx/>
              <a:buNone/>
            </a:pPr>
            <a:r>
              <a:rPr lang="en-US" altLang="en-US" sz="2400" dirty="0"/>
              <a:t>● Proxy server</a:t>
            </a:r>
          </a:p>
          <a:p>
            <a:pPr>
              <a:buFontTx/>
              <a:buNone/>
            </a:pPr>
            <a:r>
              <a:rPr lang="en-US" altLang="en-US" sz="2400" dirty="0"/>
              <a:t>● Streaming server</a:t>
            </a:r>
          </a:p>
          <a:p>
            <a:pPr>
              <a:buFontTx/>
              <a:buNone/>
            </a:pPr>
            <a:r>
              <a:rPr lang="en-US" altLang="en-US" sz="2400" dirty="0"/>
              <a:t>● Fast file upload client</a:t>
            </a:r>
          </a:p>
          <a:p>
            <a:pPr>
              <a:buFontTx/>
              <a:buNone/>
            </a:pPr>
            <a:r>
              <a:rPr lang="en-US" altLang="en-US" sz="2400" dirty="0"/>
              <a:t>● Any Real-time data apps</a:t>
            </a:r>
          </a:p>
          <a:p>
            <a:pPr>
              <a:buFontTx/>
              <a:buNone/>
            </a:pPr>
            <a:r>
              <a:rPr lang="en-US" altLang="en-US" sz="2400" dirty="0"/>
              <a:t>● Anything with high I/O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79138F-0BDC-9047-B2ED-A5341DE5B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4927" y="434181"/>
            <a:ext cx="598805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Node.js for….</a:t>
            </a:r>
          </a:p>
        </p:txBody>
      </p:sp>
    </p:spTree>
    <p:extLst>
      <p:ext uri="{BB962C8B-B14F-4D97-AF65-F5344CB8AC3E}">
        <p14:creationId xmlns:p14="http://schemas.microsoft.com/office/powerpoint/2010/main" val="179609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3818E9-1DEE-B745-BDF4-E6169CC38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0238" y="1874728"/>
            <a:ext cx="93540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latin typeface="+mj-lt"/>
              </a:rPr>
              <a:t>Node.js allows you to run JavaScript on the server.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b="1" dirty="0">
                <a:latin typeface="+mj-lt"/>
              </a:rPr>
              <a:t>Node.js is an open source server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latin typeface="+mj-lt"/>
            </a:endParaRPr>
          </a:p>
          <a:p>
            <a:br>
              <a:rPr lang="en-CA" dirty="0"/>
            </a:b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B96D6EF-04FD-4137-A849-190F3205C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4927" y="434181"/>
            <a:ext cx="598805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Node.js for…. (2)</a:t>
            </a:r>
          </a:p>
        </p:txBody>
      </p:sp>
    </p:spTree>
    <p:extLst>
      <p:ext uri="{BB962C8B-B14F-4D97-AF65-F5344CB8AC3E}">
        <p14:creationId xmlns:p14="http://schemas.microsoft.com/office/powerpoint/2010/main" val="312391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14C2C693-68A8-E44E-9ABB-43EF3668E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2" t="33696" r="27499" b="7018"/>
          <a:stretch>
            <a:fillRect/>
          </a:stretch>
        </p:blipFill>
        <p:spPr bwMode="auto">
          <a:xfrm>
            <a:off x="1037347" y="3300798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220504-FE56-5347-AA2A-49A5382B9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2130" y="1044621"/>
            <a:ext cx="9977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en-US" sz="2800" dirty="0">
                <a:hlinkClick r:id="rId3"/>
              </a:rPr>
              <a:t>http://nodejs.org/</a:t>
            </a:r>
            <a:r>
              <a:rPr lang="en-IN" altLang="en-US" sz="2800" dirty="0"/>
              <a:t>  and download the correct version  </a:t>
            </a:r>
          </a:p>
          <a:p>
            <a:r>
              <a:rPr lang="en-IN" altLang="en-US" sz="2800" dirty="0"/>
              <a:t>Extract to any directory</a:t>
            </a:r>
          </a:p>
          <a:p>
            <a:r>
              <a:rPr lang="en-IN" altLang="en-US" sz="2800" dirty="0"/>
              <a:t>$ ./configure &amp;&amp; make install</a:t>
            </a:r>
            <a:endParaRPr lang="en-US" altLang="en-US" sz="28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D5B02DA-497C-824C-BF46-B47DC507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611" y="128202"/>
            <a:ext cx="7315200" cy="868363"/>
          </a:xfrm>
        </p:spPr>
        <p:txBody>
          <a:bodyPr/>
          <a:lstStyle/>
          <a:p>
            <a:pPr algn="l"/>
            <a:r>
              <a:rPr lang="en-US" altLang="en-US" sz="4000" b="1" dirty="0"/>
              <a:t>Getting Started…..</a:t>
            </a:r>
          </a:p>
        </p:txBody>
      </p:sp>
    </p:spTree>
    <p:extLst>
      <p:ext uri="{BB962C8B-B14F-4D97-AF65-F5344CB8AC3E}">
        <p14:creationId xmlns:p14="http://schemas.microsoft.com/office/powerpoint/2010/main" val="352961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A90CCA-DC10-7347-9A8F-740AC7327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971804"/>
            <a:ext cx="8140700" cy="5532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62405-83BB-4F6F-991F-A5BD24FD8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551" y="69636"/>
            <a:ext cx="7958331" cy="1077229"/>
          </a:xfrm>
        </p:spPr>
        <p:txBody>
          <a:bodyPr/>
          <a:lstStyle/>
          <a:p>
            <a:pPr algn="ctr"/>
            <a:r>
              <a:rPr lang="en-CA" sz="3200" b="1" dirty="0"/>
              <a:t>hello-world.js</a:t>
            </a:r>
            <a:br>
              <a:rPr lang="en-US" sz="32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8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00DAF7-CD1D-E140-AF98-81D696A05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887" y="4387629"/>
            <a:ext cx="939907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</a:rPr>
              <a:t>Now, open any preferred web browser and visit </a:t>
            </a:r>
            <a:r>
              <a:rPr lang="en-CA" sz="2400" dirty="0">
                <a:solidFill>
                  <a:srgbClr val="FFC000"/>
                </a:solidFill>
                <a:latin typeface="+mj-lt"/>
              </a:rPr>
              <a:t>http://127.0.0.1:3000.</a:t>
            </a:r>
          </a:p>
          <a:p>
            <a:endParaRPr lang="en-CA" sz="2800" dirty="0">
              <a:solidFill>
                <a:srgbClr val="FFC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</a:rPr>
              <a:t>If the browser displays the string Hello, World!, that indicates the server is working.</a:t>
            </a:r>
            <a:endParaRPr lang="en-CA" sz="2400" b="0" i="0" dirty="0"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05A62-471A-F248-B233-D0C2812D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156" y="355663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Server running at </a:t>
            </a:r>
            <a:r>
              <a:rPr lang="en-CA" sz="2400" dirty="0">
                <a:solidFill>
                  <a:srgbClr val="FFC000"/>
                </a:solidFill>
              </a:rPr>
              <a:t>http://127.0.0.1:3000/ </a:t>
            </a:r>
            <a:br>
              <a:rPr lang="en-CA" sz="2400" dirty="0"/>
            </a:b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55692-09AA-5A49-B854-AE6456624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887" y="2742611"/>
            <a:ext cx="90174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Output like this should appear in the terminal: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0AB38-4739-9349-9381-64CD7B67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5793" y="19427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FFC000"/>
                </a:solidFill>
              </a:rPr>
              <a:t>$ node hello-</a:t>
            </a:r>
            <a:r>
              <a:rPr lang="en-CA" sz="2400" dirty="0" err="1">
                <a:solidFill>
                  <a:srgbClr val="FFC000"/>
                </a:solidFill>
              </a:rPr>
              <a:t>world.js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C062B-6B8B-B44B-81D6-146DD11A3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887" y="345127"/>
            <a:ext cx="102602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Save the file, go back to the terminal window, and enter the following command: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8223C-13E9-408F-BA86-90391B580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551" y="69636"/>
            <a:ext cx="7958331" cy="1077229"/>
          </a:xfrm>
        </p:spPr>
        <p:txBody>
          <a:bodyPr/>
          <a:lstStyle/>
          <a:p>
            <a:pPr algn="ctr"/>
            <a:r>
              <a:rPr lang="en-CA" sz="3200" b="1" dirty="0"/>
              <a:t>hello-world.js (2)</a:t>
            </a:r>
            <a:br>
              <a:rPr lang="en-US" sz="32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0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59068C4-5DF1-6545-A6EF-0EFECEA76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032" y="1688756"/>
            <a:ext cx="66071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FontTx/>
              <a:buNone/>
            </a:pPr>
            <a:r>
              <a:rPr lang="fr-FR" altLang="en-US" sz="2800" dirty="0"/>
              <a:t>Project informations </a:t>
            </a:r>
          </a:p>
          <a:p>
            <a:pPr>
              <a:buFontTx/>
              <a:buNone/>
            </a:pPr>
            <a:r>
              <a:rPr lang="fr-FR" altLang="en-US" sz="2800" dirty="0"/>
              <a:t>• Name</a:t>
            </a:r>
          </a:p>
          <a:p>
            <a:pPr>
              <a:buFontTx/>
              <a:buNone/>
            </a:pPr>
            <a:r>
              <a:rPr lang="fr-FR" altLang="en-US" sz="2800" dirty="0"/>
              <a:t>• Version</a:t>
            </a:r>
          </a:p>
          <a:p>
            <a:pPr>
              <a:buFontTx/>
              <a:buNone/>
            </a:pPr>
            <a:r>
              <a:rPr lang="fr-FR" altLang="en-US" sz="2800" dirty="0"/>
              <a:t>• </a:t>
            </a:r>
            <a:r>
              <a:rPr lang="fr-FR" altLang="en-US" sz="2800" dirty="0" err="1"/>
              <a:t>Dependencies</a:t>
            </a:r>
            <a:endParaRPr lang="fr-FR" altLang="en-US" sz="2800" dirty="0"/>
          </a:p>
          <a:p>
            <a:pPr>
              <a:buFontTx/>
              <a:buNone/>
            </a:pPr>
            <a:r>
              <a:rPr lang="fr-FR" altLang="en-US" sz="2800" dirty="0"/>
              <a:t>• Licence</a:t>
            </a:r>
          </a:p>
          <a:p>
            <a:pPr>
              <a:buFontTx/>
              <a:buNone/>
            </a:pPr>
            <a:r>
              <a:rPr lang="fr-FR" altLang="en-US" sz="2800" dirty="0"/>
              <a:t>• Main file</a:t>
            </a:r>
          </a:p>
          <a:p>
            <a:pPr>
              <a:buFontTx/>
              <a:buNone/>
            </a:pPr>
            <a:r>
              <a:rPr lang="fr-FR" altLang="en-US" sz="2800" dirty="0"/>
              <a:t>	Etc...</a:t>
            </a:r>
            <a:endParaRPr lang="en-US" altLang="en-US" sz="28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C0C0B16-9F01-BB40-A11E-5D7199AD1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0454" y="364524"/>
            <a:ext cx="6607175" cy="868363"/>
          </a:xfrm>
        </p:spPr>
        <p:txBody>
          <a:bodyPr>
            <a:normAutofit/>
          </a:bodyPr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File </a:t>
            </a:r>
            <a:r>
              <a:rPr lang="en-US" altLang="en-US" sz="4000" b="1" dirty="0" err="1">
                <a:solidFill>
                  <a:srgbClr val="FFC000"/>
                </a:solidFill>
              </a:rPr>
              <a:t>package.json</a:t>
            </a:r>
            <a:r>
              <a:rPr lang="en-US" altLang="en-US" sz="4000" b="1" dirty="0">
                <a:solidFill>
                  <a:srgbClr val="FFC000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08826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1A7A72E-7006-AE48-943F-926956E8C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043718" y="3703637"/>
            <a:ext cx="912177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sz="3200"/>
              <a:t>var http = require(‘http’);</a:t>
            </a:r>
          </a:p>
          <a:p>
            <a:r>
              <a:rPr lang="en-IN" altLang="en-US" sz="3200"/>
              <a:t>var fs = require(‘fs’);</a:t>
            </a:r>
          </a:p>
          <a:p>
            <a:r>
              <a:rPr lang="en-IN" altLang="en-US" sz="3200"/>
              <a:t>var express = require(‘express’);</a:t>
            </a:r>
            <a:endParaRPr lang="en-US" altLang="en-US" sz="32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74E47D-CA76-4740-8D05-C7FAE4E9F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043718" y="2560637"/>
            <a:ext cx="9121775" cy="868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4000" b="1" dirty="0"/>
              <a:t>Using module…..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427F02-FAEC-5342-9727-CEDD6FE4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084906" y="236838"/>
            <a:ext cx="912177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dirty="0"/>
              <a:t>$</a:t>
            </a:r>
            <a:r>
              <a:rPr lang="en-US" altLang="en-US" sz="2800" dirty="0" err="1"/>
              <a:t>npm</a:t>
            </a:r>
            <a:r>
              <a:rPr lang="en-US" altLang="en-US" sz="2800" dirty="0"/>
              <a:t> install &lt;module name&gt;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BD8B500-6D85-624D-96D2-9EE350A01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408" y="236838"/>
            <a:ext cx="9121775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Install module…..</a:t>
            </a:r>
          </a:p>
        </p:txBody>
      </p:sp>
    </p:spTree>
    <p:extLst>
      <p:ext uri="{BB962C8B-B14F-4D97-AF65-F5344CB8AC3E}">
        <p14:creationId xmlns:p14="http://schemas.microsoft.com/office/powerpoint/2010/main" val="113621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B67ACCFA-263A-0847-98E1-8E0EB5DC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17392" r="15836" b="21838"/>
          <a:stretch>
            <a:fillRect/>
          </a:stretch>
        </p:blipFill>
        <p:spPr bwMode="auto">
          <a:xfrm>
            <a:off x="1024367" y="1476632"/>
            <a:ext cx="914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E4F90B76-9D6E-5E43-B1D9-01A0BF58E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5480" y="123567"/>
            <a:ext cx="9121775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In NodeJS</a:t>
            </a:r>
          </a:p>
        </p:txBody>
      </p:sp>
    </p:spTree>
    <p:extLst>
      <p:ext uri="{BB962C8B-B14F-4D97-AF65-F5344CB8AC3E}">
        <p14:creationId xmlns:p14="http://schemas.microsoft.com/office/powerpoint/2010/main" val="52737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7EA2B6-9D22-D64F-82A3-3C8F4BBA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1782763"/>
            <a:ext cx="73596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FontTx/>
              <a:buNone/>
            </a:pPr>
            <a:r>
              <a:rPr lang="en-US" altLang="en-US" sz="2800" dirty="0"/>
              <a:t>● express</a:t>
            </a:r>
          </a:p>
          <a:p>
            <a:pPr>
              <a:buFontTx/>
              <a:buNone/>
            </a:pPr>
            <a:r>
              <a:rPr lang="en-US" altLang="en-US" sz="2800" dirty="0"/>
              <a:t>● request</a:t>
            </a:r>
          </a:p>
          <a:p>
            <a:pPr>
              <a:buFontTx/>
              <a:buNone/>
            </a:pPr>
            <a:r>
              <a:rPr lang="en-US" altLang="en-US" sz="2800" dirty="0"/>
              <a:t>● async</a:t>
            </a:r>
          </a:p>
          <a:p>
            <a:pPr>
              <a:buFontTx/>
              <a:buNone/>
            </a:pPr>
            <a:r>
              <a:rPr lang="en-US" altLang="en-US" sz="2800" dirty="0"/>
              <a:t>● </a:t>
            </a:r>
            <a:r>
              <a:rPr lang="en-US" altLang="en-US" sz="2800" dirty="0" err="1"/>
              <a:t>mysql</a:t>
            </a: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2800" dirty="0"/>
              <a:t>   Find more in </a:t>
            </a:r>
            <a:r>
              <a:rPr lang="en-US" altLang="en-US" sz="2800" dirty="0" err="1"/>
              <a:t>npmjs.org</a:t>
            </a:r>
            <a:r>
              <a:rPr lang="en-US" altLang="en-US" sz="2800" dirty="0"/>
              <a:t>…..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5710999-9881-034D-8F6E-A33F92918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838" y="172995"/>
            <a:ext cx="738505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Modules We will Use…..</a:t>
            </a:r>
          </a:p>
        </p:txBody>
      </p:sp>
    </p:spTree>
    <p:extLst>
      <p:ext uri="{BB962C8B-B14F-4D97-AF65-F5344CB8AC3E}">
        <p14:creationId xmlns:p14="http://schemas.microsoft.com/office/powerpoint/2010/main" val="399724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12D3CB0-64CC-664C-94A3-6F2BD6CF7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101990" y="2349023"/>
            <a:ext cx="912177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http://expressjs.com</a:t>
            </a:r>
            <a:endParaRPr lang="en-US" altLang="en-US" b="1" dirty="0"/>
          </a:p>
          <a:p>
            <a:r>
              <a:rPr lang="en-CA" b="1" dirty="0"/>
              <a:t>Express.  </a:t>
            </a:r>
            <a:r>
              <a:rPr lang="en-CA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4.17.1</a:t>
            </a:r>
            <a:endParaRPr lang="en-CA" b="1" dirty="0"/>
          </a:p>
          <a:p>
            <a:r>
              <a:rPr lang="en-CA" b="1" dirty="0"/>
              <a:t>Fast, unopinionated, minimalist web framework for Node.js</a:t>
            </a:r>
            <a:endParaRPr lang="en-US" altLang="en-US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937953-281E-754E-B3C9-F14D1B6F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990" y="86497"/>
            <a:ext cx="9121775" cy="868363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6000" b="1" dirty="0">
                <a:solidFill>
                  <a:srgbClr val="FFC000"/>
                </a:solidFill>
              </a:rPr>
              <a:t>Express…	</a:t>
            </a:r>
            <a:endParaRPr lang="en-US" alt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9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5F0451F-9115-8C41-832F-55A2F420D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605" y="3401369"/>
            <a:ext cx="74136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FontTx/>
              <a:buNone/>
            </a:pPr>
            <a:r>
              <a:rPr lang="en-IN" altLang="en-US" sz="2400" dirty="0"/>
              <a:t>• Created by Ryan Dahl in 2009</a:t>
            </a:r>
          </a:p>
          <a:p>
            <a:pPr>
              <a:buFontTx/>
              <a:buNone/>
            </a:pPr>
            <a:r>
              <a:rPr lang="en-IN" altLang="en-US" sz="2400" dirty="0"/>
              <a:t>• Development &amp;&amp; maintenance sponsored by </a:t>
            </a:r>
            <a:r>
              <a:rPr lang="en-IN" altLang="en-US" sz="2400" dirty="0" err="1"/>
              <a:t>Joyent</a:t>
            </a:r>
            <a:endParaRPr lang="en-IN" altLang="en-US" sz="2400" dirty="0"/>
          </a:p>
          <a:p>
            <a:pPr>
              <a:buFontTx/>
              <a:buNone/>
            </a:pPr>
            <a:r>
              <a:rPr lang="en-IN" altLang="en-US" sz="2400" dirty="0"/>
              <a:t>• Licence MIT</a:t>
            </a:r>
          </a:p>
          <a:p>
            <a:pPr>
              <a:buFontTx/>
              <a:buNone/>
            </a:pPr>
            <a:r>
              <a:rPr lang="en-IN" altLang="en-US" sz="2400" dirty="0"/>
              <a:t>• Last release : 0.10.31</a:t>
            </a:r>
          </a:p>
          <a:p>
            <a:pPr>
              <a:buFontTx/>
              <a:buNone/>
            </a:pPr>
            <a:r>
              <a:rPr lang="en-IN" altLang="en-US" sz="2400" dirty="0"/>
              <a:t>• Based on Google V8 Engine</a:t>
            </a:r>
          </a:p>
          <a:p>
            <a:pPr>
              <a:buFontTx/>
              <a:buNone/>
            </a:pPr>
            <a:r>
              <a:rPr lang="en-IN" altLang="en-US" sz="2400" dirty="0"/>
              <a:t>• +99 000 packages</a:t>
            </a:r>
            <a:endParaRPr lang="en-US" altLang="en-US" sz="2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913966F-1071-9449-BA97-4D187B5F5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050605" y="2378547"/>
            <a:ext cx="7413625" cy="868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About Node.js……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CBFCD-EF8E-E94D-A9C5-6A6118620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34" y="117576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altLang="en-US" sz="2400" b="1" dirty="0"/>
              <a:t>“Node's goal is to provide an easy way to build scalable Network programs”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33F4D-3DCD-D842-B5B3-F45AF78EB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605" y="307398"/>
            <a:ext cx="4218909" cy="868362"/>
          </a:xfrm>
        </p:spPr>
        <p:txBody>
          <a:bodyPr>
            <a:normAutofit/>
          </a:bodyPr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Why </a:t>
            </a:r>
            <a:r>
              <a:rPr lang="en-US" altLang="en-US" sz="4000" b="1" dirty="0" err="1">
                <a:solidFill>
                  <a:srgbClr val="FFC000"/>
                </a:solidFill>
              </a:rPr>
              <a:t>node.js</a:t>
            </a:r>
            <a:r>
              <a:rPr lang="en-US" altLang="en-US" sz="4000" b="1" dirty="0">
                <a:solidFill>
                  <a:srgbClr val="FFC000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753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29634F-B2DB-9E46-9E8B-549EEC807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9443" y="1159709"/>
            <a:ext cx="94355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C000"/>
                </a:solidFill>
                <a:latin typeface="+mj-lt"/>
              </a:rPr>
              <a:t>Now install Express in the </a:t>
            </a:r>
            <a:r>
              <a:rPr lang="en-CA" sz="2400" dirty="0" err="1">
                <a:solidFill>
                  <a:srgbClr val="FFC000"/>
                </a:solidFill>
                <a:latin typeface="+mj-lt"/>
              </a:rPr>
              <a:t>myapp</a:t>
            </a:r>
            <a:r>
              <a:rPr lang="en-CA" sz="2400" dirty="0">
                <a:solidFill>
                  <a:srgbClr val="FFC000"/>
                </a:solidFill>
                <a:latin typeface="+mj-lt"/>
              </a:rPr>
              <a:t> directory and save it in the dependencies list. For example:</a:t>
            </a:r>
          </a:p>
          <a:p>
            <a:endParaRPr lang="en-CA" sz="2400" dirty="0">
              <a:latin typeface="+mj-lt"/>
            </a:endParaRPr>
          </a:p>
          <a:p>
            <a:r>
              <a:rPr lang="en-CA" sz="2400" dirty="0">
                <a:latin typeface="+mj-lt"/>
              </a:rPr>
              <a:t>$ </a:t>
            </a:r>
            <a:r>
              <a:rPr lang="en-CA" sz="2400" dirty="0" err="1">
                <a:latin typeface="+mj-lt"/>
              </a:rPr>
              <a:t>npm</a:t>
            </a:r>
            <a:r>
              <a:rPr lang="en-CA" sz="2400" dirty="0">
                <a:latin typeface="+mj-lt"/>
              </a:rPr>
              <a:t> install express --save </a:t>
            </a:r>
          </a:p>
          <a:p>
            <a:endParaRPr lang="en-CA" sz="2400" dirty="0">
              <a:solidFill>
                <a:srgbClr val="555555"/>
              </a:solidFill>
              <a:latin typeface="+mj-lt"/>
            </a:endParaRPr>
          </a:p>
          <a:p>
            <a:endParaRPr lang="en-CA" sz="2400" dirty="0">
              <a:solidFill>
                <a:srgbClr val="555555"/>
              </a:solidFill>
              <a:latin typeface="+mj-lt"/>
            </a:endParaRPr>
          </a:p>
          <a:p>
            <a:endParaRPr lang="en-CA" sz="2400" dirty="0">
              <a:solidFill>
                <a:srgbClr val="555555"/>
              </a:solidFill>
              <a:latin typeface="+mj-lt"/>
            </a:endParaRPr>
          </a:p>
          <a:p>
            <a:endParaRPr lang="en-CA" sz="2400" dirty="0">
              <a:solidFill>
                <a:srgbClr val="555555"/>
              </a:solidFill>
              <a:latin typeface="+mj-lt"/>
            </a:endParaRPr>
          </a:p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To install Express temporarily and not add it to the dependencies list:</a:t>
            </a:r>
          </a:p>
          <a:p>
            <a:r>
              <a:rPr lang="en-CA" sz="2400" b="1" dirty="0">
                <a:latin typeface="+mj-lt"/>
              </a:rPr>
              <a:t>$ </a:t>
            </a:r>
            <a:r>
              <a:rPr lang="en-CA" sz="2400" b="1" dirty="0" err="1">
                <a:latin typeface="+mj-lt"/>
              </a:rPr>
              <a:t>npm</a:t>
            </a:r>
            <a:r>
              <a:rPr lang="en-CA" sz="2400" b="1" dirty="0">
                <a:latin typeface="+mj-lt"/>
              </a:rPr>
              <a:t> install express --no-save</a:t>
            </a:r>
            <a:endParaRPr lang="en-US" sz="2400" b="1" dirty="0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98893F9-33C8-45A9-9129-43A3DFED0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990" y="86497"/>
            <a:ext cx="9121775" cy="868363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6000" b="1" dirty="0">
                <a:solidFill>
                  <a:srgbClr val="FFC000"/>
                </a:solidFill>
              </a:rPr>
              <a:t>Express…(2)	</a:t>
            </a:r>
            <a:endParaRPr lang="en-US" alt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63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4277D5-1B34-9E45-A6F1-39F6E5145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043" y="56005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Run the app with the following command:</a:t>
            </a:r>
          </a:p>
          <a:p>
            <a:r>
              <a:rPr lang="en-CA" sz="2400" b="1" dirty="0">
                <a:latin typeface="+mj-lt"/>
              </a:rPr>
              <a:t>$ node </a:t>
            </a:r>
            <a:r>
              <a:rPr lang="en-CA" sz="2400" b="1" dirty="0" err="1">
                <a:latin typeface="+mj-lt"/>
              </a:rPr>
              <a:t>app.js</a:t>
            </a:r>
            <a:endParaRPr lang="en-US" sz="2400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D48455-78D0-944C-B22B-482D9D41A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830" y="1430012"/>
            <a:ext cx="10384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const express = require('express')</a:t>
            </a:r>
          </a:p>
          <a:p>
            <a:r>
              <a:rPr lang="en-US" sz="2000" b="1" dirty="0"/>
              <a:t>const app = express()</a:t>
            </a:r>
          </a:p>
          <a:p>
            <a:r>
              <a:rPr lang="en-US" sz="2000" b="1" dirty="0"/>
              <a:t>const port = 3000</a:t>
            </a:r>
          </a:p>
          <a:p>
            <a:endParaRPr lang="en-US" sz="2000" b="1" dirty="0"/>
          </a:p>
          <a:p>
            <a:r>
              <a:rPr lang="en-US" sz="2000" b="1" dirty="0" err="1"/>
              <a:t>app.get</a:t>
            </a:r>
            <a:r>
              <a:rPr lang="en-US" sz="2000" b="1" dirty="0"/>
              <a:t>('/', (req, res) =&gt; </a:t>
            </a:r>
            <a:r>
              <a:rPr lang="en-US" sz="2000" b="1" dirty="0" err="1"/>
              <a:t>res.send</a:t>
            </a:r>
            <a:r>
              <a:rPr lang="en-US" sz="2000" b="1" dirty="0"/>
              <a:t>('Hello World!'))</a:t>
            </a:r>
          </a:p>
          <a:p>
            <a:endParaRPr lang="en-US" sz="2000" b="1" dirty="0"/>
          </a:p>
          <a:p>
            <a:r>
              <a:rPr lang="en-US" sz="2000" b="1" dirty="0" err="1"/>
              <a:t>app.listen</a:t>
            </a:r>
            <a:r>
              <a:rPr lang="en-US" sz="2000" b="1" dirty="0"/>
              <a:t>(port, () =&gt; </a:t>
            </a:r>
            <a:r>
              <a:rPr lang="en-US" sz="2000" b="1" dirty="0" err="1"/>
              <a:t>console.log</a:t>
            </a:r>
            <a:r>
              <a:rPr lang="en-US" sz="2000" b="1" dirty="0"/>
              <a:t>(`Example app listening at http://localhost:${port}`))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FA275E-8DDA-422B-9340-31BFFB12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69441"/>
            <a:ext cx="7958331" cy="1077229"/>
          </a:xfrm>
        </p:spPr>
        <p:txBody>
          <a:bodyPr/>
          <a:lstStyle/>
          <a:p>
            <a:pPr algn="ctr"/>
            <a:r>
              <a:rPr lang="en-CA" sz="3600" b="1" dirty="0">
                <a:solidFill>
                  <a:srgbClr val="FFC000"/>
                </a:solidFill>
              </a:rPr>
              <a:t>Hello world example</a:t>
            </a:r>
            <a:br>
              <a:rPr lang="en-CA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24563A-EF17-0547-8CF3-59C69AE1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7451" y="1905506"/>
            <a:ext cx="99770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Respond with Hello World! on the homepage:</a:t>
            </a:r>
          </a:p>
          <a:p>
            <a:endParaRPr lang="en-CA" sz="2400" b="1" dirty="0">
              <a:solidFill>
                <a:srgbClr val="FFC000"/>
              </a:solidFill>
              <a:latin typeface="+mj-lt"/>
            </a:endParaRPr>
          </a:p>
          <a:p>
            <a:endParaRPr lang="en-CA" sz="2400" b="1" dirty="0">
              <a:solidFill>
                <a:srgbClr val="FFC000"/>
              </a:solidFill>
              <a:latin typeface="+mj-lt"/>
            </a:endParaRPr>
          </a:p>
          <a:p>
            <a:r>
              <a:rPr lang="en-CA" sz="2400" b="1" dirty="0" err="1">
                <a:latin typeface="+mj-lt"/>
              </a:rPr>
              <a:t>app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0077AA"/>
                </a:solidFill>
                <a:latin typeface="+mj-lt"/>
              </a:rPr>
              <a:t>get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'/'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0077AA"/>
                </a:solidFill>
                <a:latin typeface="+mj-lt"/>
              </a:rPr>
              <a:t>function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latin typeface="+mj-lt"/>
              </a:rPr>
              <a:t>req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res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{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latin typeface="+mj-lt"/>
              </a:rPr>
              <a:t> 	</a:t>
            </a:r>
            <a:r>
              <a:rPr lang="en-CA" sz="2400" b="1" dirty="0" err="1">
                <a:latin typeface="+mj-lt"/>
              </a:rPr>
              <a:t>res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DD4A68"/>
                </a:solidFill>
                <a:latin typeface="+mj-lt"/>
              </a:rPr>
              <a:t>send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'Hello World!’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  <a:r>
              <a:rPr lang="en-CA" sz="2400" b="1" dirty="0">
                <a:latin typeface="+mj-lt"/>
              </a:rPr>
              <a:t> 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solidFill>
                  <a:srgbClr val="999999"/>
                </a:solidFill>
                <a:latin typeface="+mj-lt"/>
              </a:rPr>
              <a:t>})</a:t>
            </a:r>
            <a:endParaRPr lang="en-US" sz="2400" b="1" dirty="0">
              <a:latin typeface="+mj-lt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3330382-5BFE-48F0-85B1-9EB90942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69441"/>
            <a:ext cx="7958331" cy="1077229"/>
          </a:xfrm>
        </p:spPr>
        <p:txBody>
          <a:bodyPr/>
          <a:lstStyle/>
          <a:p>
            <a:pPr algn="ctr"/>
            <a:r>
              <a:rPr lang="en-CA" sz="3600" b="1" dirty="0">
                <a:solidFill>
                  <a:srgbClr val="FFC000"/>
                </a:solidFill>
              </a:rPr>
              <a:t>Hello world example (2)</a:t>
            </a:r>
            <a:br>
              <a:rPr lang="en-CA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4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E1A88C-1479-0149-A3CC-765D4714B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9135" y="1566952"/>
            <a:ext cx="102108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Respond to POST request on the root route (/), the application’s home page:</a:t>
            </a:r>
          </a:p>
          <a:p>
            <a:endParaRPr lang="en-CA" sz="2400" b="1" dirty="0">
              <a:solidFill>
                <a:srgbClr val="FFC000"/>
              </a:solidFill>
              <a:latin typeface="+mj-lt"/>
            </a:endParaRPr>
          </a:p>
          <a:p>
            <a:endParaRPr lang="en-CA" sz="2400" b="1" dirty="0">
              <a:solidFill>
                <a:srgbClr val="FFC000"/>
              </a:solidFill>
              <a:latin typeface="+mj-lt"/>
            </a:endParaRPr>
          </a:p>
          <a:p>
            <a:r>
              <a:rPr lang="en-CA" sz="2800" b="1" dirty="0" err="1"/>
              <a:t>app</a:t>
            </a:r>
            <a:r>
              <a:rPr lang="en-CA" sz="2800" b="1" dirty="0" err="1">
                <a:solidFill>
                  <a:srgbClr val="999999"/>
                </a:solidFill>
              </a:rPr>
              <a:t>.</a:t>
            </a:r>
            <a:r>
              <a:rPr lang="en-CA" sz="2800" b="1" dirty="0" err="1">
                <a:solidFill>
                  <a:srgbClr val="DD4A68"/>
                </a:solidFill>
              </a:rPr>
              <a:t>post</a:t>
            </a:r>
            <a:r>
              <a:rPr lang="en-CA" sz="2800" b="1" dirty="0">
                <a:solidFill>
                  <a:srgbClr val="999999"/>
                </a:solidFill>
              </a:rPr>
              <a:t>(</a:t>
            </a:r>
            <a:r>
              <a:rPr lang="en-CA" sz="2800" b="1" dirty="0">
                <a:solidFill>
                  <a:srgbClr val="669900"/>
                </a:solidFill>
              </a:rPr>
              <a:t>'/'</a:t>
            </a:r>
            <a:r>
              <a:rPr lang="en-CA" sz="2800" b="1" dirty="0">
                <a:solidFill>
                  <a:srgbClr val="999999"/>
                </a:solidFill>
              </a:rPr>
              <a:t>,</a:t>
            </a:r>
            <a:r>
              <a:rPr lang="en-CA" sz="2800" b="1" dirty="0"/>
              <a:t> </a:t>
            </a:r>
            <a:r>
              <a:rPr lang="en-CA" sz="2800" b="1" dirty="0">
                <a:solidFill>
                  <a:srgbClr val="0077AA"/>
                </a:solidFill>
              </a:rPr>
              <a:t>function</a:t>
            </a:r>
            <a:r>
              <a:rPr lang="en-CA" sz="2800" b="1" dirty="0"/>
              <a:t> </a:t>
            </a:r>
            <a:r>
              <a:rPr lang="en-CA" sz="2800" b="1" dirty="0">
                <a:solidFill>
                  <a:srgbClr val="999999"/>
                </a:solidFill>
              </a:rPr>
              <a:t>(</a:t>
            </a:r>
            <a:r>
              <a:rPr lang="en-CA" sz="2800" b="1" dirty="0"/>
              <a:t>req</a:t>
            </a:r>
            <a:r>
              <a:rPr lang="en-CA" sz="2800" b="1" dirty="0">
                <a:solidFill>
                  <a:srgbClr val="999999"/>
                </a:solidFill>
              </a:rPr>
              <a:t>,</a:t>
            </a:r>
            <a:r>
              <a:rPr lang="en-CA" sz="2800" b="1" dirty="0"/>
              <a:t> res</a:t>
            </a:r>
            <a:r>
              <a:rPr lang="en-CA" sz="2800" b="1" dirty="0">
                <a:solidFill>
                  <a:srgbClr val="999999"/>
                </a:solidFill>
              </a:rPr>
              <a:t>)</a:t>
            </a:r>
            <a:r>
              <a:rPr lang="en-CA" sz="2800" b="1" dirty="0"/>
              <a:t> </a:t>
            </a:r>
            <a:r>
              <a:rPr lang="en-CA" sz="2800" b="1" dirty="0">
                <a:solidFill>
                  <a:srgbClr val="999999"/>
                </a:solidFill>
              </a:rPr>
              <a:t>{</a:t>
            </a:r>
          </a:p>
          <a:p>
            <a:endParaRPr lang="en-CA" sz="2800" b="1" dirty="0">
              <a:solidFill>
                <a:srgbClr val="999999"/>
              </a:solidFill>
            </a:endParaRPr>
          </a:p>
          <a:p>
            <a:r>
              <a:rPr lang="en-CA" sz="2800" b="1" dirty="0"/>
              <a:t> 	</a:t>
            </a:r>
            <a:r>
              <a:rPr lang="en-CA" sz="2800" b="1" dirty="0" err="1"/>
              <a:t>res</a:t>
            </a:r>
            <a:r>
              <a:rPr lang="en-CA" sz="2800" b="1" dirty="0" err="1">
                <a:solidFill>
                  <a:srgbClr val="999999"/>
                </a:solidFill>
              </a:rPr>
              <a:t>.</a:t>
            </a:r>
            <a:r>
              <a:rPr lang="en-CA" sz="2800" b="1" dirty="0" err="1">
                <a:solidFill>
                  <a:srgbClr val="DD4A68"/>
                </a:solidFill>
              </a:rPr>
              <a:t>send</a:t>
            </a:r>
            <a:r>
              <a:rPr lang="en-CA" sz="2800" b="1" dirty="0">
                <a:solidFill>
                  <a:srgbClr val="999999"/>
                </a:solidFill>
              </a:rPr>
              <a:t>(</a:t>
            </a:r>
            <a:r>
              <a:rPr lang="en-CA" sz="2800" b="1" dirty="0">
                <a:solidFill>
                  <a:srgbClr val="669900"/>
                </a:solidFill>
              </a:rPr>
              <a:t>'Got a POST request’</a:t>
            </a:r>
            <a:r>
              <a:rPr lang="en-CA" sz="2800" b="1" dirty="0">
                <a:solidFill>
                  <a:srgbClr val="999999"/>
                </a:solidFill>
              </a:rPr>
              <a:t>)</a:t>
            </a:r>
            <a:r>
              <a:rPr lang="en-CA" sz="2800" b="1" dirty="0"/>
              <a:t> </a:t>
            </a:r>
          </a:p>
          <a:p>
            <a:endParaRPr lang="en-CA" sz="2800" b="1" dirty="0">
              <a:solidFill>
                <a:srgbClr val="999999"/>
              </a:solidFill>
            </a:endParaRPr>
          </a:p>
          <a:p>
            <a:r>
              <a:rPr lang="en-CA" sz="2800" b="1" dirty="0">
                <a:solidFill>
                  <a:srgbClr val="999999"/>
                </a:solidFill>
              </a:rPr>
              <a:t>})</a:t>
            </a:r>
            <a:endParaRPr lang="en-US" sz="2800" b="1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976E2B6-FF77-4DDD-9518-D6D889E8C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69441"/>
            <a:ext cx="7958331" cy="1077229"/>
          </a:xfrm>
        </p:spPr>
        <p:txBody>
          <a:bodyPr/>
          <a:lstStyle/>
          <a:p>
            <a:pPr algn="ctr"/>
            <a:r>
              <a:rPr lang="en-CA" sz="3600" b="1" dirty="0">
                <a:solidFill>
                  <a:srgbClr val="FFC000"/>
                </a:solidFill>
              </a:rPr>
              <a:t>Hello world example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AC90B-A94B-714D-B378-AA5675C2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3340" y="1651257"/>
            <a:ext cx="82831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Respond to a PUT request to the /user route:</a:t>
            </a:r>
          </a:p>
          <a:p>
            <a:endParaRPr lang="en-CA" sz="2400" b="1" dirty="0">
              <a:latin typeface="+mj-lt"/>
            </a:endParaRPr>
          </a:p>
          <a:p>
            <a:r>
              <a:rPr lang="en-CA" sz="2400" b="1" dirty="0" err="1">
                <a:latin typeface="+mj-lt"/>
              </a:rPr>
              <a:t>app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DD4A68"/>
                </a:solidFill>
                <a:latin typeface="+mj-lt"/>
              </a:rPr>
              <a:t>put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'/user'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0077AA"/>
                </a:solidFill>
                <a:latin typeface="+mj-lt"/>
              </a:rPr>
              <a:t>function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latin typeface="+mj-lt"/>
              </a:rPr>
              <a:t>req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res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{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latin typeface="+mj-lt"/>
              </a:rPr>
              <a:t>	 </a:t>
            </a:r>
            <a:r>
              <a:rPr lang="en-CA" sz="2400" b="1" dirty="0" err="1">
                <a:latin typeface="+mj-lt"/>
              </a:rPr>
              <a:t>res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DD4A68"/>
                </a:solidFill>
                <a:latin typeface="+mj-lt"/>
              </a:rPr>
              <a:t>send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'Got a PUT request at /user’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})</a:t>
            </a:r>
            <a:endParaRPr lang="en-US" sz="2400" b="1" dirty="0">
              <a:latin typeface="+mj-lt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14F7BB4-56EA-4822-A790-A7F7571EF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69441"/>
            <a:ext cx="7958331" cy="1077229"/>
          </a:xfrm>
        </p:spPr>
        <p:txBody>
          <a:bodyPr/>
          <a:lstStyle/>
          <a:p>
            <a:pPr algn="ctr"/>
            <a:r>
              <a:rPr lang="en-CA" sz="3600" b="1" dirty="0">
                <a:solidFill>
                  <a:srgbClr val="FFC000"/>
                </a:solidFill>
              </a:rPr>
              <a:t>Hello world example (4)</a:t>
            </a:r>
            <a:br>
              <a:rPr lang="en-CA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8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5291E-8237-4846-9145-21269CDA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3275" y="1916845"/>
            <a:ext cx="95188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FFC000"/>
                </a:solidFill>
                <a:latin typeface="+mj-lt"/>
              </a:rPr>
              <a:t>Respond to a DELETE request to the /user route:</a:t>
            </a:r>
          </a:p>
          <a:p>
            <a:r>
              <a:rPr lang="en-CA" sz="2400" b="1" dirty="0" err="1">
                <a:latin typeface="+mj-lt"/>
              </a:rPr>
              <a:t>app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0077AA"/>
                </a:solidFill>
                <a:latin typeface="+mj-lt"/>
              </a:rPr>
              <a:t>delete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'/user'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0077AA"/>
                </a:solidFill>
                <a:latin typeface="+mj-lt"/>
              </a:rPr>
              <a:t>function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latin typeface="+mj-lt"/>
              </a:rPr>
              <a:t>req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,</a:t>
            </a:r>
            <a:r>
              <a:rPr lang="en-CA" sz="2400" b="1" dirty="0">
                <a:latin typeface="+mj-lt"/>
              </a:rPr>
              <a:t> res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  <a:r>
              <a:rPr lang="en-CA" sz="2400" b="1" dirty="0">
                <a:latin typeface="+mj-lt"/>
              </a:rPr>
              <a:t> 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{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latin typeface="+mj-lt"/>
              </a:rPr>
              <a:t> 		</a:t>
            </a:r>
            <a:r>
              <a:rPr lang="en-CA" sz="2400" b="1" dirty="0" err="1">
                <a:latin typeface="+mj-lt"/>
              </a:rPr>
              <a:t>res</a:t>
            </a:r>
            <a:r>
              <a:rPr lang="en-CA" sz="2400" b="1" dirty="0" err="1">
                <a:solidFill>
                  <a:srgbClr val="999999"/>
                </a:solidFill>
                <a:latin typeface="+mj-lt"/>
              </a:rPr>
              <a:t>.</a:t>
            </a:r>
            <a:r>
              <a:rPr lang="en-CA" sz="2400" b="1" dirty="0" err="1">
                <a:solidFill>
                  <a:srgbClr val="DD4A68"/>
                </a:solidFill>
                <a:latin typeface="+mj-lt"/>
              </a:rPr>
              <a:t>send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(</a:t>
            </a:r>
            <a:r>
              <a:rPr lang="en-CA" sz="2400" b="1" dirty="0">
                <a:solidFill>
                  <a:srgbClr val="669900"/>
                </a:solidFill>
                <a:latin typeface="+mj-lt"/>
              </a:rPr>
              <a:t>'Got a DELETE request at /user’</a:t>
            </a:r>
            <a:r>
              <a:rPr lang="en-CA" sz="2400" b="1" dirty="0">
                <a:solidFill>
                  <a:srgbClr val="999999"/>
                </a:solidFill>
                <a:latin typeface="+mj-lt"/>
              </a:rPr>
              <a:t>)</a:t>
            </a:r>
            <a:r>
              <a:rPr lang="en-CA" sz="2400" b="1" dirty="0">
                <a:latin typeface="+mj-lt"/>
              </a:rPr>
              <a:t> </a:t>
            </a:r>
          </a:p>
          <a:p>
            <a:endParaRPr lang="en-CA" sz="2400" b="1" dirty="0">
              <a:solidFill>
                <a:srgbClr val="999999"/>
              </a:solidFill>
              <a:latin typeface="+mj-lt"/>
            </a:endParaRPr>
          </a:p>
          <a:p>
            <a:r>
              <a:rPr lang="en-CA" sz="2400" b="1" dirty="0">
                <a:solidFill>
                  <a:srgbClr val="999999"/>
                </a:solidFill>
                <a:latin typeface="+mj-lt"/>
              </a:rPr>
              <a:t>})</a:t>
            </a:r>
            <a:endParaRPr lang="en-US" sz="2400" b="1" dirty="0">
              <a:latin typeface="+mj-lt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D7EE3B0-8F70-46B4-82A3-D7F8A3426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69441"/>
            <a:ext cx="7958331" cy="1077229"/>
          </a:xfrm>
        </p:spPr>
        <p:txBody>
          <a:bodyPr/>
          <a:lstStyle/>
          <a:p>
            <a:pPr algn="ctr"/>
            <a:r>
              <a:rPr lang="en-CA" sz="3600" b="1" dirty="0">
                <a:solidFill>
                  <a:srgbClr val="FFC000"/>
                </a:solidFill>
              </a:rPr>
              <a:t>Hello world example (5)</a:t>
            </a:r>
            <a:br>
              <a:rPr lang="en-CA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ebpages can be developed using NodeJS &#10;">
            <a:extLst>
              <a:ext uri="{FF2B5EF4-FFF2-40B4-BE49-F238E27FC236}">
                <a16:creationId xmlns:a16="http://schemas.microsoft.com/office/drawing/2014/main" id="{50AAF1E1-3789-2846-A2A7-D5E521AE1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3128" r="14169" b="12105"/>
          <a:stretch>
            <a:fillRect/>
          </a:stretch>
        </p:blipFill>
        <p:spPr bwMode="auto">
          <a:xfrm>
            <a:off x="2066410" y="1661255"/>
            <a:ext cx="91535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D1A14-E5B6-4B30-848D-14F8C9C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solidFill>
                  <a:srgbClr val="FFC000"/>
                </a:solidFill>
              </a:rPr>
              <a:t>Using Node.js</a:t>
            </a:r>
            <a:br>
              <a:rPr lang="en-US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B00BA03-E607-2845-8845-1F4512A9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979" y="1447800"/>
            <a:ext cx="73914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FontTx/>
              <a:buNone/>
            </a:pPr>
            <a:r>
              <a:rPr lang="en-IN" altLang="en-US" sz="3200" dirty="0"/>
              <a:t>● POST =&gt; Create</a:t>
            </a:r>
          </a:p>
          <a:p>
            <a:pPr>
              <a:buFontTx/>
              <a:buNone/>
            </a:pPr>
            <a:r>
              <a:rPr lang="en-IN" altLang="en-US" sz="3200" dirty="0"/>
              <a:t>● GET =&gt; Read</a:t>
            </a:r>
          </a:p>
          <a:p>
            <a:pPr>
              <a:buFontTx/>
              <a:buNone/>
            </a:pPr>
            <a:r>
              <a:rPr lang="en-IN" altLang="en-US" sz="3200" dirty="0"/>
              <a:t>● PUT =&gt; Update</a:t>
            </a:r>
          </a:p>
          <a:p>
            <a:pPr>
              <a:buFontTx/>
              <a:buNone/>
            </a:pPr>
            <a:r>
              <a:rPr lang="en-IN" altLang="en-US" sz="3200" dirty="0"/>
              <a:t>● DELETE =&gt; Delete</a:t>
            </a:r>
            <a:endParaRPr lang="en-US" altLang="en-US" sz="32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F3C223-57CC-7140-8DC3-7F02CCF4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450851" y="193589"/>
            <a:ext cx="5910263" cy="868363"/>
          </a:xfrm>
        </p:spPr>
        <p:txBody>
          <a:bodyPr/>
          <a:lstStyle/>
          <a:p>
            <a:r>
              <a:rPr lang="en-US" altLang="en-US" sz="4000" b="1" dirty="0">
                <a:solidFill>
                  <a:srgbClr val="FFC000"/>
                </a:solidFill>
              </a:rPr>
              <a:t>HTTP Method……</a:t>
            </a:r>
          </a:p>
        </p:txBody>
      </p:sp>
    </p:spTree>
    <p:extLst>
      <p:ext uri="{BB962C8B-B14F-4D97-AF65-F5344CB8AC3E}">
        <p14:creationId xmlns:p14="http://schemas.microsoft.com/office/powerpoint/2010/main" val="108719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56CF9-01F2-4828-A159-DC707C50C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674164"/>
            <a:ext cx="7796540" cy="399782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● Non Blocking I/O</a:t>
            </a:r>
          </a:p>
          <a:p>
            <a:pPr>
              <a:buFontTx/>
              <a:buNone/>
            </a:pPr>
            <a:r>
              <a:rPr lang="en-US" altLang="en-US" dirty="0"/>
              <a:t>● V8 </a:t>
            </a:r>
            <a:r>
              <a:rPr lang="en-US" altLang="en-US" dirty="0" err="1"/>
              <a:t>Javascript</a:t>
            </a:r>
            <a:r>
              <a:rPr lang="en-US" altLang="en-US" dirty="0"/>
              <a:t> Engine</a:t>
            </a:r>
          </a:p>
          <a:p>
            <a:pPr>
              <a:buFontTx/>
              <a:buNone/>
            </a:pPr>
            <a:r>
              <a:rPr lang="en-US" altLang="en-US" dirty="0"/>
              <a:t>● Single Thread with Event Loop</a:t>
            </a:r>
          </a:p>
          <a:p>
            <a:pPr>
              <a:buFontTx/>
              <a:buNone/>
            </a:pPr>
            <a:r>
              <a:rPr lang="en-US" altLang="en-US" dirty="0"/>
              <a:t>● 40,025 modules</a:t>
            </a:r>
          </a:p>
          <a:p>
            <a:pPr>
              <a:buFontTx/>
              <a:buNone/>
            </a:pPr>
            <a:r>
              <a:rPr lang="en-US" altLang="en-US" dirty="0"/>
              <a:t>● Windows, Linux, Mac</a:t>
            </a:r>
          </a:p>
          <a:p>
            <a:pPr>
              <a:buFontTx/>
              <a:buNone/>
            </a:pPr>
            <a:r>
              <a:rPr lang="en-US" altLang="en-US" dirty="0"/>
              <a:t>● 1 Language for Frontend and Backend</a:t>
            </a:r>
          </a:p>
          <a:p>
            <a:pPr>
              <a:buFontTx/>
              <a:buNone/>
            </a:pPr>
            <a:r>
              <a:rPr lang="en-US" altLang="en-US" dirty="0"/>
              <a:t>● Active community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0E7B5-2E2E-4BE2-AF2B-39ED01A1F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2" y="161235"/>
            <a:ext cx="7958331" cy="1077229"/>
          </a:xfrm>
        </p:spPr>
        <p:txBody>
          <a:bodyPr/>
          <a:lstStyle/>
          <a:p>
            <a:pPr algn="ctr"/>
            <a:r>
              <a:rPr lang="en-US" altLang="en-US" sz="3600" b="1" dirty="0">
                <a:solidFill>
                  <a:srgbClr val="FFC000"/>
                </a:solidFill>
              </a:rPr>
              <a:t>Why node.js ?</a:t>
            </a:r>
            <a:br>
              <a:rPr lang="en-US" altLang="en-US" sz="3600" b="1" dirty="0">
                <a:solidFill>
                  <a:srgbClr val="FFC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8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2EA3A2B-4DD3-9F47-BD9A-ED760BC1C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164409" y="1676401"/>
            <a:ext cx="9121775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sz="2400" dirty="0"/>
              <a:t>Asynchronous i/o framework</a:t>
            </a:r>
          </a:p>
          <a:p>
            <a:r>
              <a:rPr lang="en-IN" altLang="en-US" sz="2400" dirty="0"/>
              <a:t>Core in </a:t>
            </a:r>
            <a:r>
              <a:rPr lang="en-IN" altLang="en-US" sz="2400" dirty="0" err="1"/>
              <a:t>c++</a:t>
            </a:r>
            <a:r>
              <a:rPr lang="en-IN" altLang="en-US" sz="2400" dirty="0"/>
              <a:t> on top of v8</a:t>
            </a:r>
          </a:p>
          <a:p>
            <a:r>
              <a:rPr lang="en-IN" altLang="en-US" sz="2400" dirty="0"/>
              <a:t>Rest of it in </a:t>
            </a:r>
            <a:r>
              <a:rPr lang="en-IN" altLang="en-US" sz="2400" dirty="0" err="1"/>
              <a:t>javascript</a:t>
            </a:r>
            <a:endParaRPr lang="en-IN" altLang="en-US" sz="2400" dirty="0"/>
          </a:p>
          <a:p>
            <a:r>
              <a:rPr lang="en-IN" altLang="en-US" sz="2400" dirty="0"/>
              <a:t>Swiss army knife for network Related stuffs</a:t>
            </a:r>
          </a:p>
          <a:p>
            <a:r>
              <a:rPr lang="en-IN" altLang="en-US" sz="2400" dirty="0"/>
              <a:t>Can handle thousands of  Concurrent connections with Minimal overhead (</a:t>
            </a:r>
            <a:r>
              <a:rPr lang="en-IN" altLang="en-US" sz="2400" dirty="0" err="1"/>
              <a:t>cpu</a:t>
            </a:r>
            <a:r>
              <a:rPr lang="en-IN" altLang="en-US" sz="2400" dirty="0"/>
              <a:t>/memory) on a single process</a:t>
            </a:r>
          </a:p>
          <a:p>
            <a:r>
              <a:rPr lang="en-US" altLang="en-US" sz="2400" dirty="0"/>
              <a:t>It’s NOT a web framework, and it’s also NOT a language</a:t>
            </a:r>
          </a:p>
          <a:p>
            <a:endParaRPr lang="en-US" altLang="en-US" sz="24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DC24D9-DFD0-2143-B048-9A7C6819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15458" y="169033"/>
            <a:ext cx="731520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What is </a:t>
            </a:r>
            <a:r>
              <a:rPr lang="en-US" altLang="en-US" sz="4000" b="1" dirty="0" err="1">
                <a:solidFill>
                  <a:srgbClr val="FFC000"/>
                </a:solidFill>
              </a:rPr>
              <a:t>node.js</a:t>
            </a:r>
            <a:r>
              <a:rPr lang="en-US" altLang="en-US" sz="4000" b="1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ED6C35-4753-E24A-8BB4-6BD38BA90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1146004" y="1447800"/>
            <a:ext cx="9121775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sz="2400" dirty="0"/>
              <a:t>Friendly call-backs</a:t>
            </a:r>
          </a:p>
          <a:p>
            <a:pPr>
              <a:defRPr/>
            </a:pPr>
            <a:r>
              <a:rPr lang="en-IN" sz="2400" dirty="0"/>
              <a:t>Ubiquitous</a:t>
            </a:r>
          </a:p>
          <a:p>
            <a:pPr>
              <a:defRPr/>
            </a:pPr>
            <a:r>
              <a:rPr lang="en-IN" sz="2400" dirty="0"/>
              <a:t>No I/o Primitives</a:t>
            </a:r>
          </a:p>
          <a:p>
            <a:pPr>
              <a:defRPr/>
            </a:pPr>
            <a:r>
              <a:rPr lang="en-IN" sz="2400" dirty="0"/>
              <a:t>One language to RULE them all  </a:t>
            </a:r>
          </a:p>
          <a:p>
            <a:pPr>
              <a:defRPr/>
            </a:pPr>
            <a:r>
              <a:rPr lang="en-US" sz="2400" dirty="0"/>
              <a:t>JavaScript is well known for client-side scripts running inside the browser </a:t>
            </a:r>
            <a:r>
              <a:rPr lang="en-US" sz="2400" dirty="0" err="1"/>
              <a:t>node.js</a:t>
            </a:r>
            <a:r>
              <a:rPr lang="en-US" sz="2400" dirty="0"/>
              <a:t> is JavaScript running on the server-side</a:t>
            </a:r>
          </a:p>
          <a:p>
            <a:pPr marL="0" indent="0">
              <a:buFontTx/>
              <a:buNone/>
              <a:defRPr/>
            </a:pPr>
            <a:r>
              <a:rPr lang="en-US" sz="2400" dirty="0"/>
              <a:t>SSJS -&gt; Server-Side JavaScript Use a language you know</a:t>
            </a:r>
          </a:p>
          <a:p>
            <a:pPr marL="213134" lvl="1" indent="0">
              <a:buFontTx/>
              <a:buNone/>
              <a:defRPr/>
            </a:pPr>
            <a:r>
              <a:rPr lang="en-US" sz="2400" dirty="0"/>
              <a:t>Use the same language for client side and server side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C530F4-4157-4C45-B126-47060DC08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004" y="274637"/>
            <a:ext cx="731520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Why JavaScript ?!!!</a:t>
            </a:r>
          </a:p>
        </p:txBody>
      </p:sp>
    </p:spTree>
    <p:extLst>
      <p:ext uri="{BB962C8B-B14F-4D97-AF65-F5344CB8AC3E}">
        <p14:creationId xmlns:p14="http://schemas.microsoft.com/office/powerpoint/2010/main" val="251122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8025857-C365-0941-888A-FD88877E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>
          <a:xfrm>
            <a:off x="874842" y="2243328"/>
            <a:ext cx="9121775" cy="282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44513" lvl="1" algn="just">
              <a:buFont typeface="Arial" panose="020B0604020202020204" pitchFamily="34" charset="0"/>
              <a:buChar char="•"/>
            </a:pPr>
            <a:r>
              <a:rPr lang="en-US" altLang="en-US" sz="9600" dirty="0"/>
              <a:t>Perform asynchronous processing on single thread instead of classical multithread processing, minimize overhead &amp; latency, maximize scalability</a:t>
            </a:r>
          </a:p>
          <a:p>
            <a:pPr marL="544513" lvl="1" algn="just">
              <a:buFont typeface="Arial" panose="020B0604020202020204" pitchFamily="34" charset="0"/>
              <a:buChar char="•"/>
            </a:pPr>
            <a:r>
              <a:rPr lang="en-US" altLang="en-US" sz="9600" dirty="0"/>
              <a:t>Scale horizontally instead of vertically</a:t>
            </a:r>
          </a:p>
          <a:p>
            <a:pPr marL="544513" lvl="1" algn="just">
              <a:buFont typeface="Arial" panose="020B0604020202020204" pitchFamily="34" charset="0"/>
              <a:buChar char="•"/>
            </a:pPr>
            <a:r>
              <a:rPr lang="en-US" altLang="en-US" sz="9600" dirty="0"/>
              <a:t>Ideal for applications that serve a lot of requests but </a:t>
            </a:r>
            <a:r>
              <a:rPr lang="en-US" altLang="en-US" sz="9600" dirty="0" err="1"/>
              <a:t>dont</a:t>
            </a:r>
            <a:r>
              <a:rPr lang="en-US" altLang="en-US" sz="9600" dirty="0"/>
              <a:t> use/need lots of computational power per request</a:t>
            </a:r>
          </a:p>
          <a:p>
            <a:pPr marL="544513" lvl="1" algn="just">
              <a:buFont typeface="Arial" panose="020B0604020202020204" pitchFamily="34" charset="0"/>
              <a:buChar char="•"/>
            </a:pPr>
            <a:r>
              <a:rPr lang="en-US" altLang="en-US" sz="9600" dirty="0"/>
              <a:t>Not so ideal for heavy calculations, e.g. massive parallel computing</a:t>
            </a:r>
          </a:p>
          <a:p>
            <a:pPr marL="544513" lvl="1" algn="just">
              <a:buFont typeface="Arial" panose="020B0604020202020204" pitchFamily="34" charset="0"/>
              <a:buChar char="•"/>
            </a:pPr>
            <a:endParaRPr lang="en-US" altLang="en-US" sz="9600" dirty="0"/>
          </a:p>
          <a:p>
            <a:pPr marL="544513" lvl="1" algn="just">
              <a:buFont typeface="Arial" panose="020B0604020202020204" pitchFamily="34" charset="0"/>
              <a:buChar char="•"/>
            </a:pPr>
            <a:r>
              <a:rPr lang="en-US" altLang="en-US" sz="9600" dirty="0"/>
              <a:t>Also: Less problems with concurrency</a:t>
            </a:r>
          </a:p>
          <a:p>
            <a:pPr marL="0" indent="0" algn="just">
              <a:buFontTx/>
              <a:buNone/>
            </a:pPr>
            <a:endParaRPr lang="en-US" altLang="en-US" sz="28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565D6E3-D324-9945-B286-65397514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193" y="132170"/>
            <a:ext cx="9121775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The idea behind </a:t>
            </a:r>
            <a:r>
              <a:rPr lang="en-US" altLang="en-US" sz="4000" b="1" dirty="0" err="1">
                <a:solidFill>
                  <a:srgbClr val="FFC000"/>
                </a:solidFill>
              </a:rPr>
              <a:t>node.js</a:t>
            </a:r>
            <a:r>
              <a:rPr lang="en-US" altLang="en-US" sz="4000" b="1" dirty="0">
                <a:solidFill>
                  <a:srgbClr val="FFC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4507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7DEA369-B219-FA47-9BDC-016C3AC6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422" y="4885596"/>
            <a:ext cx="9296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98475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There are a couple of implications of this apparently very simple and basic model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Avoid synchronous code at all costs because it blocks the event loop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Which means: callbacks, callbacks, and more callbacks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133AAE3-5843-134D-9279-D0A4EEA05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15927" r="4167" b="8519"/>
          <a:stretch>
            <a:fillRect/>
          </a:stretch>
        </p:blipFill>
        <p:spPr bwMode="auto">
          <a:xfrm>
            <a:off x="1136822" y="1050067"/>
            <a:ext cx="91440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C60D456-C145-9147-BC3E-17B1991CF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6822" y="0"/>
            <a:ext cx="7315200" cy="868363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FFC000"/>
                </a:solidFill>
              </a:rPr>
              <a:t>Node.js Event Loop</a:t>
            </a:r>
          </a:p>
        </p:txBody>
      </p:sp>
    </p:spTree>
    <p:extLst>
      <p:ext uri="{BB962C8B-B14F-4D97-AF65-F5344CB8AC3E}">
        <p14:creationId xmlns:p14="http://schemas.microsoft.com/office/powerpoint/2010/main" val="3598762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279</TotalTime>
  <Words>925</Words>
  <Application>Microsoft Office PowerPoint</Application>
  <PresentationFormat>Widescreen</PresentationFormat>
  <Paragraphs>160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MS Shell Dlg 2</vt:lpstr>
      <vt:lpstr>Wingdings</vt:lpstr>
      <vt:lpstr>Wingdings 3</vt:lpstr>
      <vt:lpstr>Madison</vt:lpstr>
      <vt:lpstr>Node.JS </vt:lpstr>
      <vt:lpstr>Why node.js ?</vt:lpstr>
      <vt:lpstr>Using Node.js </vt:lpstr>
      <vt:lpstr>HTTP Method……</vt:lpstr>
      <vt:lpstr>Why node.js ? </vt:lpstr>
      <vt:lpstr>What is node.js?</vt:lpstr>
      <vt:lpstr>Why JavaScript ?!!!</vt:lpstr>
      <vt:lpstr>The idea behind node.js….</vt:lpstr>
      <vt:lpstr>Node.js Event Loop</vt:lpstr>
      <vt:lpstr>Node.js for….</vt:lpstr>
      <vt:lpstr>Node.js for…. (2)</vt:lpstr>
      <vt:lpstr>Getting Started…..</vt:lpstr>
      <vt:lpstr>hello-world.js </vt:lpstr>
      <vt:lpstr>hello-world.js (2) </vt:lpstr>
      <vt:lpstr>File package.json…..</vt:lpstr>
      <vt:lpstr>Install module…..</vt:lpstr>
      <vt:lpstr>In NodeJS</vt:lpstr>
      <vt:lpstr>Modules We will Use…..</vt:lpstr>
      <vt:lpstr>Express… </vt:lpstr>
      <vt:lpstr>Express…(2) </vt:lpstr>
      <vt:lpstr>Hello world example </vt:lpstr>
      <vt:lpstr>Hello world example (2) </vt:lpstr>
      <vt:lpstr>Hello world example (3)</vt:lpstr>
      <vt:lpstr>Hello world example (4) </vt:lpstr>
      <vt:lpstr>Hello world example (5)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Kanagasundaram</dc:creator>
  <cp:lastModifiedBy>Alireza Moghaddam</cp:lastModifiedBy>
  <cp:revision>69</cp:revision>
  <dcterms:created xsi:type="dcterms:W3CDTF">2020-06-25T01:20:50Z</dcterms:created>
  <dcterms:modified xsi:type="dcterms:W3CDTF">2020-09-29T23:59:10Z</dcterms:modified>
</cp:coreProperties>
</file>